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E44C-4149-4783-B76A-E43350250331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0E55-7F11-45F6-B07E-9BB2EC188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E44C-4149-4783-B76A-E43350250331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0E55-7F11-45F6-B07E-9BB2EC188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E44C-4149-4783-B76A-E43350250331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0E55-7F11-45F6-B07E-9BB2EC188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E44C-4149-4783-B76A-E43350250331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0E55-7F11-45F6-B07E-9BB2EC188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E44C-4149-4783-B76A-E43350250331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0E55-7F11-45F6-B07E-9BB2EC188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E44C-4149-4783-B76A-E43350250331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0E55-7F11-45F6-B07E-9BB2EC188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E44C-4149-4783-B76A-E43350250331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0E55-7F11-45F6-B07E-9BB2EC188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E44C-4149-4783-B76A-E43350250331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0E55-7F11-45F6-B07E-9BB2EC188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E44C-4149-4783-B76A-E43350250331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0E55-7F11-45F6-B07E-9BB2EC188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E44C-4149-4783-B76A-E43350250331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0E55-7F11-45F6-B07E-9BB2EC188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E44C-4149-4783-B76A-E43350250331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0E55-7F11-45F6-B07E-9BB2EC188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0E44C-4149-4783-B76A-E43350250331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E0E55-7F11-45F6-B07E-9BB2EC188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95400"/>
            <a:ext cx="7772400" cy="1470025"/>
          </a:xfrm>
        </p:spPr>
        <p:txBody>
          <a:bodyPr>
            <a:normAutofit/>
          </a:bodyPr>
          <a:lstStyle/>
          <a:p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ЗНАЧАЈ РЕДОВНОГ И ПРАВИЛНОГ ОДРЖАВАЊА ХИГИЈЕНЕ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ЗА ЗДРАВЉЕ УЧЕНИКА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C:\Users\Lenovo\AppData\Local\Microsoft\Windows\INetCache\IE\6UA7ITV8\dance-party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191000"/>
            <a:ext cx="6669038" cy="2197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792162"/>
          </a:xfrm>
        </p:spPr>
        <p:txBody>
          <a:bodyPr>
            <a:normAutofit/>
          </a:bodyPr>
          <a:lstStyle/>
          <a:p>
            <a:r>
              <a:rPr lang="sr-Cyrl-RS" dirty="0" smtClean="0"/>
              <a:t>Хигијена простора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7526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i="1" dirty="0" smtClean="0">
                <a:latin typeface="Times New Roman" pitchFamily="18" charset="0"/>
                <a:cs typeface="Times New Roman" pitchFamily="18" charset="0"/>
              </a:rPr>
              <a:t>ЖУРИМ!!!!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1752600"/>
            <a:ext cx="3769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 b="1" i="1" dirty="0" smtClean="0"/>
              <a:t>НИСАМ СТИГАО!!!</a:t>
            </a:r>
            <a:endParaRPr lang="en-US" sz="36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2667000"/>
            <a:ext cx="2303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 b="1" i="1" dirty="0" smtClean="0"/>
              <a:t>ПОСЛЕ ЋУ!</a:t>
            </a:r>
            <a:endParaRPr lang="en-US" sz="3600" b="1" i="1" dirty="0"/>
          </a:p>
        </p:txBody>
      </p:sp>
      <p:pic>
        <p:nvPicPr>
          <p:cNvPr id="7" name="Picture 6" descr="2017-06-23 07.52.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352800"/>
            <a:ext cx="3860800" cy="2895600"/>
          </a:xfrm>
          <a:prstGeom prst="rect">
            <a:avLst/>
          </a:prstGeom>
        </p:spPr>
      </p:pic>
      <p:pic>
        <p:nvPicPr>
          <p:cNvPr id="8" name="Picture 7" descr="unna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352800"/>
            <a:ext cx="39624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named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304800"/>
            <a:ext cx="2724150" cy="3632200"/>
          </a:xfrm>
          <a:prstGeom prst="rect">
            <a:avLst/>
          </a:prstGeom>
        </p:spPr>
      </p:pic>
      <p:pic>
        <p:nvPicPr>
          <p:cNvPr id="4" name="Picture 3" descr="DOM MART 2018 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381000"/>
            <a:ext cx="3657600" cy="2422567"/>
          </a:xfrm>
          <a:prstGeom prst="rect">
            <a:avLst/>
          </a:prstGeom>
        </p:spPr>
      </p:pic>
      <p:pic>
        <p:nvPicPr>
          <p:cNvPr id="5" name="Picture 4" descr="IMG_01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200400"/>
            <a:ext cx="2343150" cy="3124200"/>
          </a:xfrm>
          <a:prstGeom prst="rect">
            <a:avLst/>
          </a:prstGeom>
        </p:spPr>
      </p:pic>
      <p:pic>
        <p:nvPicPr>
          <p:cNvPr id="6" name="Picture 5" descr="20180926_1631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0400" y="3200400"/>
            <a:ext cx="2286000" cy="3048000"/>
          </a:xfrm>
          <a:prstGeom prst="rect">
            <a:avLst/>
          </a:prstGeom>
        </p:spPr>
      </p:pic>
      <p:pic>
        <p:nvPicPr>
          <p:cNvPr id="1028" name="Picture 4" descr="C:\Users\Lenovo\AppData\Local\Microsoft\Windows\INetCache\IE\6UA7ITV8\edward-bear-looking-into-a-mirror-001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4267200"/>
            <a:ext cx="1981200" cy="195206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8600" y="6488668"/>
            <a:ext cx="5121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Простор у коме живимо је управо наше огледало!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sr-Cyrl-RS" sz="3200" dirty="0" smtClean="0"/>
              <a:t>РАСПОРЕД ЧИШЋЕЊА И ПРОЦЕНЕ РАЗВОЈА ХИГИЈЕНСКИХ </a:t>
            </a:r>
            <a:r>
              <a:rPr lang="sr-Cyrl-RS" sz="3200" dirty="0" smtClean="0"/>
              <a:t>НАВИКА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-</a:t>
            </a:r>
            <a:r>
              <a:rPr lang="sr-Cyrl-RS" sz="2000" dirty="0" smtClean="0"/>
              <a:t>ПОХВАЛЕ И НАГРАДЕ</a:t>
            </a:r>
            <a:r>
              <a:rPr lang="sr-Cyrl-RS" sz="3200" dirty="0" smtClean="0"/>
              <a:t/>
            </a:r>
            <a:br>
              <a:rPr lang="sr-Cyrl-RS" sz="3200" dirty="0" smtClean="0"/>
            </a:br>
            <a:endParaRPr lang="en-US" sz="3200" dirty="0"/>
          </a:p>
        </p:txBody>
      </p:sp>
      <p:pic>
        <p:nvPicPr>
          <p:cNvPr id="2050" name="Picture 2" descr="C:\Users\Lenovo\AppData\Local\Microsoft\Windows\INetCache\IE\6UA7ITV8\Birthday-Cake-Very-EATalian-1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514600"/>
            <a:ext cx="2144112" cy="3236349"/>
          </a:xfrm>
          <a:prstGeom prst="rect">
            <a:avLst/>
          </a:prstGeom>
          <a:noFill/>
        </p:spPr>
      </p:pic>
      <p:pic>
        <p:nvPicPr>
          <p:cNvPr id="2052" name="Picture 4" descr="C:\Users\Lenovo\AppData\Local\Microsoft\Windows\INetCache\IE\W0HT9EY2\Besom-large_WEB[1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2590800"/>
            <a:ext cx="1845422" cy="3124200"/>
          </a:xfrm>
          <a:prstGeom prst="rect">
            <a:avLst/>
          </a:prstGeom>
          <a:noFill/>
        </p:spPr>
      </p:pic>
      <p:pic>
        <p:nvPicPr>
          <p:cNvPr id="2056" name="Picture 8" descr="C:\Users\Lenovo\AppData\Local\Microsoft\Windows\INetCache\IE\W0HT9EY2\220px-Mohkam_Mopping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2514600"/>
            <a:ext cx="2106051" cy="3168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44962"/>
          </a:xfrm>
        </p:spPr>
        <p:txBody>
          <a:bodyPr>
            <a:normAutofit fontScale="90000"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ПОНАШАЊЕ </a:t>
            </a:r>
            <a:r>
              <a:rPr lang="sr-Cyrl-RS" dirty="0" smtClean="0">
                <a:solidFill>
                  <a:srgbClr val="FF0000"/>
                </a:solidFill>
              </a:rPr>
              <a:t>ПОЈЕДИНЦ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sr-Cyrl-RS" dirty="0" smtClean="0">
                <a:solidFill>
                  <a:srgbClr val="FF0000"/>
                </a:solidFill>
              </a:rPr>
              <a:t> </a:t>
            </a:r>
            <a:r>
              <a:rPr lang="sr-Cyrl-RS" dirty="0" smtClean="0">
                <a:solidFill>
                  <a:srgbClr val="FF0000"/>
                </a:solidFill>
              </a:rPr>
              <a:t>НИЈЕ САМО ГЛАВНИ УЗРОК ПРОБЛЕМА, ВЕЋ МОЖЕ ДА БУДЕ И ЊЕГОВО ГЛАВНО РЕШЕЊЕ!</a:t>
            </a: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ПОВЕЋАЊЕ КОНТРОЛЕ СОПСТВЕНОГ ЗДРАВЉА ОДАБИРОМ ЗДРАВИХ ОБЛИКА ПОНАШАЊА.</a:t>
            </a:r>
            <a:endParaRPr lang="en-US" dirty="0"/>
          </a:p>
        </p:txBody>
      </p:sp>
      <p:pic>
        <p:nvPicPr>
          <p:cNvPr id="3074" name="Picture 2" descr="C:\Users\Lenovo\AppData\Local\Microsoft\Windows\INetCache\IE\MCE34991\PekingR_team_logo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355326"/>
            <a:ext cx="8153400" cy="2197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6096000" cy="1173162"/>
          </a:xfrm>
        </p:spPr>
        <p:txBody>
          <a:bodyPr>
            <a:normAutofit fontScale="90000"/>
          </a:bodyPr>
          <a:lstStyle/>
          <a:p>
            <a:r>
              <a:rPr lang="sr-Cyrl-RS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Правилник кућног реда дома</a:t>
            </a:r>
            <a:r>
              <a:rPr lang="sr-Cyrl-R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7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Лична хигијена, хигијена соба и заједничких просторија</a:t>
            </a:r>
            <a:endParaRPr lang="en-US" sz="27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676400"/>
            <a:ext cx="8305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Обавезе и дужности ученика у дому:</a:t>
            </a:r>
          </a:p>
          <a:p>
            <a:pPr>
              <a:buFont typeface="Wingdings" pitchFamily="2" charset="2"/>
              <a:buChar char="ü"/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Ученик је у обавези да води бригу о својој личној хигијени и хигијени соба,</a:t>
            </a:r>
          </a:p>
          <a:p>
            <a:pPr>
              <a:buFont typeface="Wingdings" pitchFamily="2" charset="2"/>
              <a:buChar char="ü"/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Ученици морају имати прибор за личну хигијену и морају је обављати редовно,</a:t>
            </a:r>
          </a:p>
          <a:p>
            <a:pPr>
              <a:buFont typeface="Wingdings" pitchFamily="2" charset="2"/>
              <a:buChar char="ü"/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Хигијена соба се обавља свакодневно у складу са распоредом девних активности,</a:t>
            </a:r>
          </a:p>
          <a:p>
            <a:pPr>
              <a:buFont typeface="Wingdings" pitchFamily="2" charset="2"/>
              <a:buChar char="ü"/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Контролу личне хигијене и хигијене просторија свакодневно врши васпитач,</a:t>
            </a:r>
          </a:p>
          <a:p>
            <a:pPr>
              <a:buFont typeface="Wingdings" pitchFamily="2" charset="2"/>
              <a:buChar char="ü"/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Ученици су дужни да воде бригу о хигијени заједничких просторија тако што не остављају неред, отпад бацају на места предвиђена за то и правилно користе санитарне просторије и уређаје.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преузимање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"/>
            <a:ext cx="1528763" cy="1528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dirty="0" smtClean="0">
                <a:latin typeface="Times New Roman" pitchFamily="18" charset="0"/>
                <a:cs typeface="Times New Roman" pitchFamily="18" charset="0"/>
              </a:rPr>
              <a:t>ХИГИЈЕНА И ЗДРАВЉЕ</a:t>
            </a:r>
            <a:endParaRPr lang="en-US" sz="3600" dirty="0">
              <a:latin typeface="Algerian" pitchFamily="82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600200"/>
            <a:ext cx="78486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latin typeface="Times New Roman" pitchFamily="18" charset="0"/>
                <a:cs typeface="Times New Roman" pitchFamily="18" charset="0"/>
              </a:rPr>
              <a:t>ОДРЖАВАЊЕ ХИГИЈЕНЕ ПОДРАЗУМЕВА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sr-Cyrl-R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УОЧАВАЊЕ ФАКТОРА ЖИВОТНЕ СРЕДИНЕ НА ЗДРАВЉЕ ПОЈЕДИНЦА ( уклањање свих штетних фактора)</a:t>
            </a:r>
          </a:p>
          <a:p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ПРИМЕНУ ПРЕВЕНТИВНИХ МЕРА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Боље спречити него лечити!</a:t>
            </a:r>
          </a:p>
          <a:p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УНАПРЕЂЕЊЕ ЗДРАВЉА ( физичка активност,</a:t>
            </a:r>
          </a:p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исхрана, ментална хигијена...)</a:t>
            </a:r>
          </a:p>
          <a:p>
            <a:endParaRPr lang="en-US" dirty="0"/>
          </a:p>
        </p:txBody>
      </p:sp>
      <p:pic>
        <p:nvPicPr>
          <p:cNvPr id="1026" name="Picture 2" descr="C:\Users\Lenovo\AppData\Local\Microsoft\Windows\INetCache\IE\BETHJHXT\spring-cleaning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3352800"/>
            <a:ext cx="2307288" cy="2996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del_promocije_zdravlj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200400"/>
            <a:ext cx="3569547" cy="3352800"/>
          </a:xfrm>
          <a:prstGeom prst="rect">
            <a:avLst/>
          </a:prstGeom>
        </p:spPr>
      </p:pic>
      <p:pic>
        <p:nvPicPr>
          <p:cNvPr id="4" name="Picture 3" descr="napisi-ispod-sli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57200"/>
            <a:ext cx="4064638" cy="2633663"/>
          </a:xfrm>
          <a:prstGeom prst="rect">
            <a:avLst/>
          </a:prstGeom>
        </p:spPr>
      </p:pic>
      <p:pic>
        <p:nvPicPr>
          <p:cNvPr id="15362" name="Picture 2" descr="Savetovalište Marina Brašić - savetovanje i psihoterapija : Roditelji i  adolescent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609600"/>
            <a:ext cx="4220308" cy="2438400"/>
          </a:xfrm>
          <a:prstGeom prst="rect">
            <a:avLst/>
          </a:prstGeom>
          <a:noFill/>
        </p:spPr>
      </p:pic>
      <p:pic>
        <p:nvPicPr>
          <p:cNvPr id="15364" name="Picture 4" descr="zdravstvena zaštita – Cd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429000"/>
            <a:ext cx="4322619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715962"/>
          </a:xfrm>
        </p:spPr>
        <p:txBody>
          <a:bodyPr>
            <a:normAutofit/>
          </a:bodyPr>
          <a:lstStyle/>
          <a:p>
            <a:r>
              <a:rPr lang="sr-Cyrl-RS" sz="4000" b="1" dirty="0" smtClean="0"/>
              <a:t>ЛИЧНА ХИГИЈЕНА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990600"/>
            <a:ext cx="289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ХИГИЈЕНА РУКУ:</a:t>
            </a:r>
          </a:p>
          <a:p>
            <a:endParaRPr lang="en-US" dirty="0"/>
          </a:p>
        </p:txBody>
      </p:sp>
      <p:pic>
        <p:nvPicPr>
          <p:cNvPr id="17412" name="Picture 4" descr="5. мај, Светски дан хигијене руку у здравственим установама: „Чиста нега за  све – у твојим је рукама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09334"/>
            <a:ext cx="3799990" cy="5348666"/>
          </a:xfrm>
          <a:prstGeom prst="rect">
            <a:avLst/>
          </a:prstGeom>
          <a:noFill/>
        </p:spPr>
      </p:pic>
      <p:pic>
        <p:nvPicPr>
          <p:cNvPr id="17414" name="Picture 6" descr="Čuvajte se salmonele! Bolest prljavih ruku najviše ugrožava decu i  trudnice, a najčešće se javlja let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4267200"/>
            <a:ext cx="1657350" cy="2188346"/>
          </a:xfrm>
          <a:prstGeom prst="rect">
            <a:avLst/>
          </a:prstGeom>
          <a:noFill/>
        </p:spPr>
      </p:pic>
      <p:sp>
        <p:nvSpPr>
          <p:cNvPr id="17416" name="AutoShape 8" descr="PREHLADA ILI GRIP – KAKO IH RAZLIKOVATI? – Poliklinika Kragujmedic  Kragujevac, pedijatar, dermatolog, rendgenolog, ultrazvuk kragujevac,  hirurgija kragujevac, internista, kardiolog, kucna nega kragujev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8" name="AutoShape 10" descr="PREHLADA ILI GRIP – KAKO IH RAZLIKOVATI? – Poliklinika Kragujmedic  Kragujevac, pedijatar, dermatolog, rendgenolog, ultrazvuk kragujevac,  hirurgija kragujevac, internista, kardiolog, kucna nega kragujev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20" name="Picture 12" descr="PREHLADA ILI GRIP – KAKO IH RAZLIKOVATI? – Poliklinika Kragujmedic  Kragujevac, pedijatar, dermatolog, rendgenolog, ultrazvuk kragujevac,  hirurgija kragujevac, internista, kardiolog, kucna nega kragujeva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4343400"/>
            <a:ext cx="2970349" cy="1981200"/>
          </a:xfrm>
          <a:prstGeom prst="rect">
            <a:avLst/>
          </a:prstGeom>
          <a:noFill/>
        </p:spPr>
      </p:pic>
      <p:sp>
        <p:nvSpPr>
          <p:cNvPr id="17422" name="AutoShape 14" descr="VesnaTresnja – DNEVNA DOZA APOTEKE – Ovaj lek se pije na prazan stomak. –  Šta to znači? – Znači 1h pre jela ili 2h posle jela. – Znači 2 puta da  pijem? –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24" name="Picture 16" descr="https://mudrolije.org/wp-content/uploads/2018/05/mudrolija-dd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1066800"/>
            <a:ext cx="4068279" cy="2933699"/>
          </a:xfrm>
          <a:prstGeom prst="rect">
            <a:avLst/>
          </a:prstGeom>
          <a:noFill/>
        </p:spPr>
      </p:pic>
      <p:pic>
        <p:nvPicPr>
          <p:cNvPr id="17426" name="Picture 18" descr="GEL ZA DEZINFEKCIJU I SUVO PRANJE RUKU 75ML | Galen Pharm On-li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0"/>
            <a:ext cx="944563" cy="944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3733800" cy="7620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ХИГИЈЕНА КОСЕ</a:t>
            </a:r>
            <a:endParaRPr lang="en-US" dirty="0"/>
          </a:p>
        </p:txBody>
      </p:sp>
      <p:pic>
        <p:nvPicPr>
          <p:cNvPr id="18434" name="Picture 2" descr="Perut u kos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114800"/>
            <a:ext cx="3733800" cy="2484936"/>
          </a:xfrm>
          <a:prstGeom prst="rect">
            <a:avLst/>
          </a:prstGeom>
          <a:noFill/>
        </p:spPr>
      </p:pic>
      <p:pic>
        <p:nvPicPr>
          <p:cNvPr id="18436" name="Picture 4" descr="DA LI JE OVO NAJDUŽA KOSA NA SVETU?! Devojka se nikad u životu nije  OŠIŠALA, a pogledajte kako IZGLEDA! Ima i RAZLOG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04800"/>
            <a:ext cx="3814595" cy="6324599"/>
          </a:xfrm>
          <a:prstGeom prst="rect">
            <a:avLst/>
          </a:prstGeom>
          <a:noFill/>
        </p:spPr>
      </p:pic>
      <p:pic>
        <p:nvPicPr>
          <p:cNvPr id="18440" name="Picture 8" descr="Mr. Bean kod frize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2192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igijena tela – kako održati miris čistoće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330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3276600" cy="1096962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Хигијена тела</a:t>
            </a:r>
            <a:endParaRPr lang="en-US" dirty="0"/>
          </a:p>
        </p:txBody>
      </p:sp>
      <p:pic>
        <p:nvPicPr>
          <p:cNvPr id="19460" name="Picture 4" descr="C:\Users\Lenovo\AppData\Local\Microsoft\Windows\INetCache\IE\W0HT9EY2\hygiene-736051_960_72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944562"/>
          </a:xfrm>
        </p:spPr>
        <p:txBody>
          <a:bodyPr/>
          <a:lstStyle/>
          <a:p>
            <a:r>
              <a:rPr lang="sr-Cyrl-RS" dirty="0" smtClean="0"/>
              <a:t>Хигијена усне дупље и зуба</a:t>
            </a:r>
            <a:endParaRPr lang="en-US" dirty="0"/>
          </a:p>
        </p:txBody>
      </p:sp>
      <p:pic>
        <p:nvPicPr>
          <p:cNvPr id="20482" name="Picture 2" descr="Tehnika pranja zuba - Stomatološka poliklinika Oral B Čuki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4320812" cy="2590800"/>
          </a:xfrm>
          <a:prstGeom prst="rect">
            <a:avLst/>
          </a:prstGeom>
          <a:noFill/>
        </p:spPr>
      </p:pic>
      <p:sp>
        <p:nvSpPr>
          <p:cNvPr id="20484" name="AutoShape 4" descr="Higijena usne duplje utiče na opšte zdravlj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ORALNA HIGIJENA – Poliklinika GRL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8" name="Picture 8" descr="Jabuka Ajdar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143000"/>
            <a:ext cx="2974975" cy="2974975"/>
          </a:xfrm>
          <a:prstGeom prst="rect">
            <a:avLst/>
          </a:prstGeom>
          <a:noFill/>
        </p:spPr>
      </p:pic>
      <p:pic>
        <p:nvPicPr>
          <p:cNvPr id="20490" name="Picture 10" descr="Kako se peru zubi – Dečja Stomatologij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191000"/>
            <a:ext cx="7591425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43800" cy="792162"/>
          </a:xfrm>
        </p:spPr>
        <p:txBody>
          <a:bodyPr/>
          <a:lstStyle/>
          <a:p>
            <a:r>
              <a:rPr lang="sr-Cyrl-RS" dirty="0" smtClean="0"/>
              <a:t>Хигијена обуће и одеће</a:t>
            </a:r>
            <a:endParaRPr lang="en-US" dirty="0"/>
          </a:p>
        </p:txBody>
      </p:sp>
      <p:pic>
        <p:nvPicPr>
          <p:cNvPr id="21506" name="Picture 2" descr="BitefArtCafe on Twitter: &quot;Pitali smo drugare iz Svratišta za decu, kako  možemo da pomognemo klincima i klincezama svi zajedno? 🙏✨🔮 ''Tokom cele  godine imamo praktično iste potrebe - sezonska odeća i obuća,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648200"/>
            <a:ext cx="8305800" cy="1981200"/>
          </a:xfrm>
          <a:prstGeom prst="rect">
            <a:avLst/>
          </a:prstGeom>
          <a:noFill/>
        </p:spPr>
      </p:pic>
      <p:sp>
        <p:nvSpPr>
          <p:cNvPr id="21508" name="AutoShape 4" descr="Kengur - 🍃 Okačen veš u dvorištu je jedan od prvih vesnika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0" name="AutoShape 6" descr="Kengur - 🍃 Okačen veš u dvorištu je jedan od prvih vesnika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12" name="Picture 8" descr="Sušenje veša u kući štetno po zdravlje | Turizam za Vas i Nas : Tourism for  you and 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52600"/>
            <a:ext cx="3483428" cy="1752600"/>
          </a:xfrm>
          <a:prstGeom prst="rect">
            <a:avLst/>
          </a:prstGeom>
          <a:noFill/>
        </p:spPr>
      </p:pic>
      <p:pic>
        <p:nvPicPr>
          <p:cNvPr id="21514" name="Picture 10" descr="Svi problemi stopala | Dunav.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676400"/>
            <a:ext cx="3200400" cy="1731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205</Words>
  <Application>Microsoft Office PowerPoint</Application>
  <PresentationFormat>On-screen Show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ЗНАЧАЈ РЕДОВНОГ И ПРАВИЛНОГ ОДРЖАВАЊА ХИГИЈЕНЕ ЗА ЗДРАВЉЕ УЧЕНИКА</vt:lpstr>
      <vt:lpstr>Правилник кућног реда дома Лична хигијена, хигијена соба и заједничких просторија</vt:lpstr>
      <vt:lpstr>ХИГИЈЕНА И ЗДРАВЉЕ</vt:lpstr>
      <vt:lpstr>Slide 4</vt:lpstr>
      <vt:lpstr>ЛИЧНА ХИГИЈЕНА</vt:lpstr>
      <vt:lpstr>ХИГИЈЕНА КОСЕ</vt:lpstr>
      <vt:lpstr>Хигијена тела</vt:lpstr>
      <vt:lpstr>Хигијена усне дупље и зуба</vt:lpstr>
      <vt:lpstr>Хигијена обуће и одеће</vt:lpstr>
      <vt:lpstr>Хигијена простора</vt:lpstr>
      <vt:lpstr>Slide 11</vt:lpstr>
      <vt:lpstr>РАСПОРЕД ЧИШЋЕЊА И ПРОЦЕНЕ РАЗВОЈА ХИГИЈЕНСКИХ НАВИКА -ПОХВАЛЕ И НАГРАДЕ </vt:lpstr>
      <vt:lpstr>ПОНАШАЊЕ ПОЈЕДИНЦA НИЈЕ САМО ГЛАВНИ УЗРОК ПРОБЛЕМА, ВЕЋ МОЖЕ ДА БУДЕ И ЊЕГОВО ГЛАВНО РЕШЕЊЕ! ПОВЕЋАЊЕ КОНТРОЛЕ СОПСТВЕНОГ ЗДРАВЉА ОДАБИРОМ ЗДРАВИХ ОБЛИКА ПОНАШАЊА.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ЗНАЧАЈ РЕДОВНОГ И ПРАВИЛНОГ ОДРЖАВАЊА ХИГИЈЕНЕ</dc:title>
  <dc:creator>Lenovo</dc:creator>
  <cp:lastModifiedBy>Lenovo</cp:lastModifiedBy>
  <cp:revision>26</cp:revision>
  <dcterms:created xsi:type="dcterms:W3CDTF">2020-10-28T07:24:55Z</dcterms:created>
  <dcterms:modified xsi:type="dcterms:W3CDTF">2020-12-01T09:07:50Z</dcterms:modified>
</cp:coreProperties>
</file>